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ro Pro" panose="020B0604020202020204" charset="0"/>
      <p:regular r:id="rId8"/>
    </p:embeddedFont>
    <p:embeddedFont>
      <p:font typeface="Intro Pro Bold" panose="020B0604020202020204" charset="0"/>
      <p:regular r:id="rId9"/>
    </p:embeddedFont>
    <p:embeddedFont>
      <p:font typeface="Intro Pro Heavy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566" y="115339"/>
            <a:ext cx="8246009" cy="12280918"/>
            <a:chOff x="0" y="0"/>
            <a:chExt cx="10994678" cy="163745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695137" y="0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5382716" y="0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8077854" y="0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4" y="0"/>
                  </a:lnTo>
                  <a:lnTo>
                    <a:pt x="2916824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2692413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695137" y="2692413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382716" y="2692413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077854" y="2692413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4" y="0"/>
                  </a:lnTo>
                  <a:lnTo>
                    <a:pt x="2916824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5383355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695137" y="5383355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5382716" y="5383355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8077854" y="5383355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4" y="0"/>
                  </a:lnTo>
                  <a:lnTo>
                    <a:pt x="2916824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8075769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4"/>
                  </a:lnTo>
                  <a:lnTo>
                    <a:pt x="0" y="2916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95137" y="8075769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4"/>
                  </a:lnTo>
                  <a:lnTo>
                    <a:pt x="0" y="2916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382716" y="8075769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4"/>
                  </a:lnTo>
                  <a:lnTo>
                    <a:pt x="0" y="2916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8077854" y="8075769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4" y="0"/>
                  </a:lnTo>
                  <a:lnTo>
                    <a:pt x="2916824" y="2916824"/>
                  </a:lnTo>
                  <a:lnTo>
                    <a:pt x="0" y="2916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10765319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695137" y="10765319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382716" y="10765319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8077854" y="10765319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4" y="0"/>
                  </a:lnTo>
                  <a:lnTo>
                    <a:pt x="2916824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13457732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2695137" y="13457732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5382716" y="13457732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5" y="0"/>
                  </a:lnTo>
                  <a:lnTo>
                    <a:pt x="2916825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8077854" y="13457732"/>
              <a:ext cx="2916825" cy="2916825"/>
            </a:xfrm>
            <a:custGeom>
              <a:avLst/>
              <a:gdLst/>
              <a:ahLst/>
              <a:cxnLst/>
              <a:rect l="l" t="t" r="r" b="b"/>
              <a:pathLst>
                <a:path w="2916825" h="2916825">
                  <a:moveTo>
                    <a:pt x="0" y="0"/>
                  </a:moveTo>
                  <a:lnTo>
                    <a:pt x="2916824" y="0"/>
                  </a:lnTo>
                  <a:lnTo>
                    <a:pt x="2916824" y="2916825"/>
                  </a:lnTo>
                  <a:lnTo>
                    <a:pt x="0" y="2916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3919660" y="2246225"/>
            <a:ext cx="3024000" cy="3621557"/>
          </a:xfrm>
          <a:custGeom>
            <a:avLst/>
            <a:gdLst/>
            <a:ahLst/>
            <a:cxnLst/>
            <a:rect l="l" t="t" r="r" b="b"/>
            <a:pathLst>
              <a:path w="3024000" h="3621557">
                <a:moveTo>
                  <a:pt x="0" y="0"/>
                </a:moveTo>
                <a:lnTo>
                  <a:pt x="3024000" y="0"/>
                </a:lnTo>
                <a:lnTo>
                  <a:pt x="3024000" y="3621557"/>
                </a:lnTo>
                <a:lnTo>
                  <a:pt x="0" y="3621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148507" y="3060049"/>
            <a:ext cx="2566306" cy="2348822"/>
          </a:xfrm>
          <a:custGeom>
            <a:avLst/>
            <a:gdLst/>
            <a:ahLst/>
            <a:cxnLst/>
            <a:rect l="l" t="t" r="r" b="b"/>
            <a:pathLst>
              <a:path w="2566306" h="2348822">
                <a:moveTo>
                  <a:pt x="0" y="0"/>
                </a:moveTo>
                <a:lnTo>
                  <a:pt x="2566306" y="0"/>
                </a:lnTo>
                <a:lnTo>
                  <a:pt x="2566306" y="2348823"/>
                </a:lnTo>
                <a:lnTo>
                  <a:pt x="0" y="23488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005" t="-27241" r="-6212" b="-24829"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658134" y="2246225"/>
            <a:ext cx="2820221" cy="3627294"/>
            <a:chOff x="0" y="0"/>
            <a:chExt cx="3760294" cy="483639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760294" cy="4836391"/>
            </a:xfrm>
            <a:custGeom>
              <a:avLst/>
              <a:gdLst/>
              <a:ahLst/>
              <a:cxnLst/>
              <a:rect l="l" t="t" r="r" b="b"/>
              <a:pathLst>
                <a:path w="3760294" h="4836391">
                  <a:moveTo>
                    <a:pt x="0" y="0"/>
                  </a:moveTo>
                  <a:lnTo>
                    <a:pt x="3760294" y="0"/>
                  </a:lnTo>
                  <a:lnTo>
                    <a:pt x="3760294" y="4836391"/>
                  </a:lnTo>
                  <a:lnTo>
                    <a:pt x="0" y="483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1" name="Group 31"/>
            <p:cNvGrpSpPr/>
            <p:nvPr/>
          </p:nvGrpSpPr>
          <p:grpSpPr>
            <a:xfrm>
              <a:off x="234014" y="772062"/>
              <a:ext cx="3292267" cy="3901545"/>
              <a:chOff x="0" y="0"/>
              <a:chExt cx="812800" cy="96321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96321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6321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63219"/>
                    </a:lnTo>
                    <a:lnTo>
                      <a:pt x="0" y="9632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812800" cy="9917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42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3985184" y="8694928"/>
            <a:ext cx="2952651" cy="1045855"/>
            <a:chOff x="0" y="0"/>
            <a:chExt cx="1058164" cy="37481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58164" cy="374811"/>
            </a:xfrm>
            <a:custGeom>
              <a:avLst/>
              <a:gdLst/>
              <a:ahLst/>
              <a:cxnLst/>
              <a:rect l="l" t="t" r="r" b="b"/>
              <a:pathLst>
                <a:path w="1058164" h="374811">
                  <a:moveTo>
                    <a:pt x="15732" y="0"/>
                  </a:moveTo>
                  <a:lnTo>
                    <a:pt x="1042431" y="0"/>
                  </a:lnTo>
                  <a:cubicBezTo>
                    <a:pt x="1046604" y="0"/>
                    <a:pt x="1050605" y="1657"/>
                    <a:pt x="1053556" y="4608"/>
                  </a:cubicBezTo>
                  <a:cubicBezTo>
                    <a:pt x="1056506" y="7558"/>
                    <a:pt x="1058164" y="11560"/>
                    <a:pt x="1058164" y="15732"/>
                  </a:cubicBezTo>
                  <a:lnTo>
                    <a:pt x="1058164" y="359079"/>
                  </a:lnTo>
                  <a:cubicBezTo>
                    <a:pt x="1058164" y="367767"/>
                    <a:pt x="1051120" y="374811"/>
                    <a:pt x="1042431" y="374811"/>
                  </a:cubicBezTo>
                  <a:lnTo>
                    <a:pt x="15732" y="374811"/>
                  </a:lnTo>
                  <a:cubicBezTo>
                    <a:pt x="11560" y="374811"/>
                    <a:pt x="7558" y="373153"/>
                    <a:pt x="4608" y="370203"/>
                  </a:cubicBezTo>
                  <a:cubicBezTo>
                    <a:pt x="1657" y="367252"/>
                    <a:pt x="0" y="363251"/>
                    <a:pt x="0" y="359079"/>
                  </a:cubicBezTo>
                  <a:lnTo>
                    <a:pt x="0" y="15732"/>
                  </a:lnTo>
                  <a:cubicBezTo>
                    <a:pt x="0" y="7044"/>
                    <a:pt x="7044" y="0"/>
                    <a:pt x="15732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1058164" cy="431961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723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flipH="1">
            <a:off x="6634716" y="9184106"/>
            <a:ext cx="733482" cy="796181"/>
          </a:xfrm>
          <a:custGeom>
            <a:avLst/>
            <a:gdLst/>
            <a:ahLst/>
            <a:cxnLst/>
            <a:rect l="l" t="t" r="r" b="b"/>
            <a:pathLst>
              <a:path w="733482" h="796181">
                <a:moveTo>
                  <a:pt x="733482" y="0"/>
                </a:moveTo>
                <a:lnTo>
                  <a:pt x="0" y="0"/>
                </a:lnTo>
                <a:lnTo>
                  <a:pt x="0" y="796181"/>
                </a:lnTo>
                <a:lnTo>
                  <a:pt x="733482" y="796181"/>
                </a:lnTo>
                <a:lnTo>
                  <a:pt x="73348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4228604" y="2627063"/>
            <a:ext cx="2406112" cy="35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Materials Needed</a:t>
            </a:r>
          </a:p>
        </p:txBody>
      </p:sp>
      <p:grpSp>
        <p:nvGrpSpPr>
          <p:cNvPr id="39" name="Group 39"/>
          <p:cNvGrpSpPr/>
          <p:nvPr/>
        </p:nvGrpSpPr>
        <p:grpSpPr>
          <a:xfrm rot="-2340256">
            <a:off x="6283263" y="2246822"/>
            <a:ext cx="1320794" cy="1313698"/>
            <a:chOff x="0" y="0"/>
            <a:chExt cx="1761059" cy="1751597"/>
          </a:xfrm>
        </p:grpSpPr>
        <p:grpSp>
          <p:nvGrpSpPr>
            <p:cNvPr id="40" name="Group 40"/>
            <p:cNvGrpSpPr/>
            <p:nvPr/>
          </p:nvGrpSpPr>
          <p:grpSpPr>
            <a:xfrm>
              <a:off x="393307" y="718568"/>
              <a:ext cx="786133" cy="298103"/>
              <a:chOff x="0" y="0"/>
              <a:chExt cx="211299" cy="8012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11299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11299" h="80125">
                    <a:moveTo>
                      <a:pt x="0" y="0"/>
                    </a:moveTo>
                    <a:lnTo>
                      <a:pt x="211299" y="0"/>
                    </a:lnTo>
                    <a:lnTo>
                      <a:pt x="211299" y="80125"/>
                    </a:lnTo>
                    <a:lnTo>
                      <a:pt x="0" y="80125"/>
                    </a:lnTo>
                    <a:close/>
                  </a:path>
                </a:pathLst>
              </a:custGeom>
              <a:solidFill>
                <a:srgbClr val="FBB300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11299" cy="108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42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 rot="2890279">
              <a:off x="288857" y="223655"/>
              <a:ext cx="1183345" cy="1304288"/>
            </a:xfrm>
            <a:custGeom>
              <a:avLst/>
              <a:gdLst/>
              <a:ahLst/>
              <a:cxnLst/>
              <a:rect l="l" t="t" r="r" b="b"/>
              <a:pathLst>
                <a:path w="1183345" h="1304288">
                  <a:moveTo>
                    <a:pt x="0" y="0"/>
                  </a:moveTo>
                  <a:lnTo>
                    <a:pt x="1183345" y="0"/>
                  </a:lnTo>
                  <a:lnTo>
                    <a:pt x="1183345" y="1304287"/>
                  </a:lnTo>
                  <a:lnTo>
                    <a:pt x="0" y="1304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Freeform 44"/>
          <p:cNvSpPr/>
          <p:nvPr/>
        </p:nvSpPr>
        <p:spPr>
          <a:xfrm flipH="1">
            <a:off x="595833" y="6116784"/>
            <a:ext cx="3062589" cy="3629735"/>
          </a:xfrm>
          <a:custGeom>
            <a:avLst/>
            <a:gdLst/>
            <a:ahLst/>
            <a:cxnLst/>
            <a:rect l="l" t="t" r="r" b="b"/>
            <a:pathLst>
              <a:path w="3062589" h="3629735">
                <a:moveTo>
                  <a:pt x="3062589" y="0"/>
                </a:moveTo>
                <a:lnTo>
                  <a:pt x="0" y="0"/>
                </a:lnTo>
                <a:lnTo>
                  <a:pt x="0" y="3629735"/>
                </a:lnTo>
                <a:lnTo>
                  <a:pt x="3062589" y="3629735"/>
                </a:lnTo>
                <a:lnTo>
                  <a:pt x="306258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658134" y="6631960"/>
            <a:ext cx="2820221" cy="2759443"/>
            <a:chOff x="0" y="0"/>
            <a:chExt cx="1010703" cy="98892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10703" cy="988922"/>
            </a:xfrm>
            <a:custGeom>
              <a:avLst/>
              <a:gdLst/>
              <a:ahLst/>
              <a:cxnLst/>
              <a:rect l="l" t="t" r="r" b="b"/>
              <a:pathLst>
                <a:path w="1010703" h="988922">
                  <a:moveTo>
                    <a:pt x="0" y="0"/>
                  </a:moveTo>
                  <a:lnTo>
                    <a:pt x="1010703" y="0"/>
                  </a:lnTo>
                  <a:lnTo>
                    <a:pt x="1010703" y="988922"/>
                  </a:lnTo>
                  <a:lnTo>
                    <a:pt x="0" y="98892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1010703" cy="1046072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l">
                <a:lnSpc>
                  <a:spcPts val="2723"/>
                </a:lnSpc>
              </a:pPr>
              <a:r>
                <a:rPr lang="en-US" sz="1945">
                  <a:solidFill>
                    <a:srgbClr val="000000"/>
                  </a:solidFill>
                  <a:latin typeface="Intro Pro"/>
                  <a:ea typeface="Intro Pro"/>
                  <a:cs typeface="Intro Pro"/>
                  <a:sym typeface="Intro Pro"/>
                </a:rPr>
                <a:t>   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995383" y="6290902"/>
            <a:ext cx="2952651" cy="2289726"/>
            <a:chOff x="0" y="0"/>
            <a:chExt cx="1058164" cy="82058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58164" cy="820586"/>
            </a:xfrm>
            <a:custGeom>
              <a:avLst/>
              <a:gdLst/>
              <a:ahLst/>
              <a:cxnLst/>
              <a:rect l="l" t="t" r="r" b="b"/>
              <a:pathLst>
                <a:path w="1058164" h="820586">
                  <a:moveTo>
                    <a:pt x="15732" y="0"/>
                  </a:moveTo>
                  <a:lnTo>
                    <a:pt x="1042431" y="0"/>
                  </a:lnTo>
                  <a:cubicBezTo>
                    <a:pt x="1046604" y="0"/>
                    <a:pt x="1050605" y="1657"/>
                    <a:pt x="1053556" y="4608"/>
                  </a:cubicBezTo>
                  <a:cubicBezTo>
                    <a:pt x="1056506" y="7558"/>
                    <a:pt x="1058164" y="11560"/>
                    <a:pt x="1058164" y="15732"/>
                  </a:cubicBezTo>
                  <a:lnTo>
                    <a:pt x="1058164" y="804854"/>
                  </a:lnTo>
                  <a:cubicBezTo>
                    <a:pt x="1058164" y="813542"/>
                    <a:pt x="1051120" y="820586"/>
                    <a:pt x="1042431" y="820586"/>
                  </a:cubicBezTo>
                  <a:lnTo>
                    <a:pt x="15732" y="820586"/>
                  </a:lnTo>
                  <a:cubicBezTo>
                    <a:pt x="7044" y="820586"/>
                    <a:pt x="0" y="813542"/>
                    <a:pt x="0" y="804854"/>
                  </a:cubicBezTo>
                  <a:lnTo>
                    <a:pt x="0" y="15732"/>
                  </a:lnTo>
                  <a:cubicBezTo>
                    <a:pt x="0" y="7044"/>
                    <a:pt x="7044" y="0"/>
                    <a:pt x="15732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58164" cy="858686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443"/>
                </a:lnSpc>
              </a:pPr>
              <a:r>
                <a:rPr lang="en-US" sz="1745">
                  <a:solidFill>
                    <a:srgbClr val="000000"/>
                  </a:solidFill>
                  <a:latin typeface="Intro Pro"/>
                  <a:ea typeface="Intro Pro"/>
                  <a:cs typeface="Intro Pro"/>
                  <a:sym typeface="Intro Pro"/>
                </a:rPr>
                <a:t>Technology (laptops)will be used as needed.</a:t>
              </a:r>
            </a:p>
            <a:p>
              <a:pPr algn="ctr">
                <a:lnSpc>
                  <a:spcPts val="2443"/>
                </a:lnSpc>
              </a:pPr>
              <a:r>
                <a:rPr lang="en-US" sz="1745">
                  <a:solidFill>
                    <a:srgbClr val="000000"/>
                  </a:solidFill>
                  <a:latin typeface="Intro Pro"/>
                  <a:ea typeface="Intro Pro"/>
                  <a:cs typeface="Intro Pro"/>
                  <a:sym typeface="Intro Pro"/>
                </a:rPr>
                <a:t>No headphones or cell phones</a:t>
              </a:r>
            </a:p>
          </p:txBody>
        </p:sp>
      </p:grpSp>
      <p:sp>
        <p:nvSpPr>
          <p:cNvPr id="51" name="Freeform 51"/>
          <p:cNvSpPr/>
          <p:nvPr/>
        </p:nvSpPr>
        <p:spPr>
          <a:xfrm>
            <a:off x="319016" y="1877163"/>
            <a:ext cx="678237" cy="927504"/>
          </a:xfrm>
          <a:custGeom>
            <a:avLst/>
            <a:gdLst/>
            <a:ahLst/>
            <a:cxnLst/>
            <a:rect l="l" t="t" r="r" b="b"/>
            <a:pathLst>
              <a:path w="678237" h="927504">
                <a:moveTo>
                  <a:pt x="0" y="0"/>
                </a:moveTo>
                <a:lnTo>
                  <a:pt x="678237" y="0"/>
                </a:lnTo>
                <a:lnTo>
                  <a:pt x="678237" y="927504"/>
                </a:lnTo>
                <a:lnTo>
                  <a:pt x="0" y="9275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4810571" y="6058813"/>
            <a:ext cx="1313526" cy="295543"/>
          </a:xfrm>
          <a:custGeom>
            <a:avLst/>
            <a:gdLst/>
            <a:ahLst/>
            <a:cxnLst/>
            <a:rect l="l" t="t" r="r" b="b"/>
            <a:pathLst>
              <a:path w="1313526" h="295543">
                <a:moveTo>
                  <a:pt x="0" y="0"/>
                </a:moveTo>
                <a:lnTo>
                  <a:pt x="1313526" y="0"/>
                </a:lnTo>
                <a:lnTo>
                  <a:pt x="1313526" y="295543"/>
                </a:lnTo>
                <a:lnTo>
                  <a:pt x="0" y="2955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44293" y="6364265"/>
            <a:ext cx="1150446" cy="765047"/>
          </a:xfrm>
          <a:custGeom>
            <a:avLst/>
            <a:gdLst/>
            <a:ahLst/>
            <a:cxnLst/>
            <a:rect l="l" t="t" r="r" b="b"/>
            <a:pathLst>
              <a:path w="1150446" h="765047">
                <a:moveTo>
                  <a:pt x="0" y="0"/>
                </a:moveTo>
                <a:lnTo>
                  <a:pt x="1150446" y="0"/>
                </a:lnTo>
                <a:lnTo>
                  <a:pt x="1150446" y="765047"/>
                </a:lnTo>
                <a:lnTo>
                  <a:pt x="0" y="7650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54" name="Group 54"/>
          <p:cNvGrpSpPr/>
          <p:nvPr/>
        </p:nvGrpSpPr>
        <p:grpSpPr>
          <a:xfrm>
            <a:off x="-223566" y="249323"/>
            <a:ext cx="8076030" cy="671262"/>
            <a:chOff x="0" y="0"/>
            <a:chExt cx="2894267" cy="240565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894267" cy="240565"/>
            </a:xfrm>
            <a:custGeom>
              <a:avLst/>
              <a:gdLst/>
              <a:ahLst/>
              <a:cxnLst/>
              <a:rect l="l" t="t" r="r" b="b"/>
              <a:pathLst>
                <a:path w="2894267" h="240565">
                  <a:moveTo>
                    <a:pt x="0" y="0"/>
                  </a:moveTo>
                  <a:lnTo>
                    <a:pt x="2894267" y="0"/>
                  </a:lnTo>
                  <a:lnTo>
                    <a:pt x="2894267" y="240565"/>
                  </a:lnTo>
                  <a:lnTo>
                    <a:pt x="0" y="240565"/>
                  </a:lnTo>
                  <a:close/>
                </a:path>
              </a:pathLst>
            </a:custGeom>
            <a:solidFill>
              <a:srgbClr val="FBB300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57150"/>
              <a:ext cx="2894267" cy="297715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723"/>
                </a:lnSpc>
              </a:pPr>
              <a:endParaRPr/>
            </a:p>
          </p:txBody>
        </p:sp>
      </p:grpSp>
      <p:sp>
        <p:nvSpPr>
          <p:cNvPr id="57" name="Freeform 57"/>
          <p:cNvSpPr/>
          <p:nvPr/>
        </p:nvSpPr>
        <p:spPr>
          <a:xfrm>
            <a:off x="6629564" y="1531508"/>
            <a:ext cx="486080" cy="492346"/>
          </a:xfrm>
          <a:custGeom>
            <a:avLst/>
            <a:gdLst/>
            <a:ahLst/>
            <a:cxnLst/>
            <a:rect l="l" t="t" r="r" b="b"/>
            <a:pathLst>
              <a:path w="486080" h="492346">
                <a:moveTo>
                  <a:pt x="0" y="0"/>
                </a:moveTo>
                <a:lnTo>
                  <a:pt x="486080" y="0"/>
                </a:lnTo>
                <a:lnTo>
                  <a:pt x="486080" y="492346"/>
                </a:lnTo>
                <a:lnTo>
                  <a:pt x="0" y="4923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 rot="610153">
            <a:off x="6981555" y="6480284"/>
            <a:ext cx="424408" cy="533008"/>
          </a:xfrm>
          <a:custGeom>
            <a:avLst/>
            <a:gdLst/>
            <a:ahLst/>
            <a:cxnLst/>
            <a:rect l="l" t="t" r="r" b="b"/>
            <a:pathLst>
              <a:path w="424408" h="533008">
                <a:moveTo>
                  <a:pt x="0" y="0"/>
                </a:moveTo>
                <a:lnTo>
                  <a:pt x="424408" y="0"/>
                </a:lnTo>
                <a:lnTo>
                  <a:pt x="424408" y="533009"/>
                </a:lnTo>
                <a:lnTo>
                  <a:pt x="0" y="53300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59" name="TextBox 59"/>
          <p:cNvSpPr txBox="1"/>
          <p:nvPr/>
        </p:nvSpPr>
        <p:spPr>
          <a:xfrm>
            <a:off x="875060" y="2954757"/>
            <a:ext cx="2482857" cy="140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en-US" sz="1167" dirty="0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7th grade social studies is designed to take students on a virtual trip to Asia and Africa.  Students will learn the importance of history, physical and human geography,  government, economics, and financial literacy.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76558" y="2283765"/>
            <a:ext cx="1924483" cy="35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Description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56000" y="6480909"/>
            <a:ext cx="2495011" cy="296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Behavior Expectations</a:t>
            </a:r>
          </a:p>
          <a:p>
            <a:pPr algn="l">
              <a:lnSpc>
                <a:spcPts val="1183"/>
              </a:lnSpc>
            </a:pPr>
            <a:r>
              <a:rPr lang="en-US" sz="8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·     </a:t>
            </a: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Walk in class quietly.</a:t>
            </a:r>
          </a:p>
          <a:p>
            <a:pPr algn="l">
              <a:lnSpc>
                <a:spcPts val="1183"/>
              </a:lnSpc>
            </a:pP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·     Sit in assigned seat</a:t>
            </a:r>
          </a:p>
          <a:p>
            <a:pPr algn="l">
              <a:lnSpc>
                <a:spcPts val="1183"/>
              </a:lnSpc>
            </a:pPr>
            <a:r>
              <a:rPr lang="en-US" sz="8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·     </a:t>
            </a: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Check the board for directions </a:t>
            </a:r>
          </a:p>
          <a:p>
            <a:pPr algn="l">
              <a:lnSpc>
                <a:spcPts val="1183"/>
              </a:lnSpc>
            </a:pPr>
            <a:r>
              <a:rPr lang="en-US" sz="8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·     </a:t>
            </a: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Raise your hand to speak.</a:t>
            </a:r>
          </a:p>
          <a:p>
            <a:pPr algn="l">
              <a:lnSpc>
                <a:spcPts val="1183"/>
              </a:lnSpc>
            </a:pP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·     Remain seated.</a:t>
            </a:r>
          </a:p>
          <a:p>
            <a:pPr algn="l">
              <a:lnSpc>
                <a:spcPts val="1183"/>
              </a:lnSpc>
            </a:pP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·     No profanity.</a:t>
            </a:r>
          </a:p>
          <a:p>
            <a:pPr algn="l">
              <a:lnSpc>
                <a:spcPts val="1183"/>
              </a:lnSpc>
            </a:pPr>
            <a:r>
              <a:rPr lang="en-US" sz="8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·  </a:t>
            </a: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   No cellphone or head phones.  </a:t>
            </a:r>
          </a:p>
          <a:p>
            <a:pPr algn="l">
              <a:lnSpc>
                <a:spcPts val="1183"/>
              </a:lnSpc>
            </a:pPr>
            <a:r>
              <a:rPr lang="en-US" sz="8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·   </a:t>
            </a: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  No eating or drinking in class.</a:t>
            </a:r>
          </a:p>
          <a:p>
            <a:pPr algn="l">
              <a:lnSpc>
                <a:spcPts val="1183"/>
              </a:lnSpc>
            </a:pP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·     No cups or bottled drinks in class.</a:t>
            </a:r>
          </a:p>
          <a:p>
            <a:pPr algn="l">
              <a:lnSpc>
                <a:spcPts val="1183"/>
              </a:lnSpc>
            </a:pPr>
            <a:r>
              <a:rPr lang="en-US" sz="8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       </a:t>
            </a:r>
            <a:r>
              <a:rPr lang="en-US" sz="8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Bring pencil, paper, and notebooks daily.</a:t>
            </a:r>
          </a:p>
          <a:p>
            <a:pPr algn="l">
              <a:lnSpc>
                <a:spcPts val="1323"/>
              </a:lnSpc>
            </a:pPr>
            <a:endParaRPr lang="en-US" sz="845">
              <a:solidFill>
                <a:srgbClr val="000000"/>
              </a:solidFill>
              <a:latin typeface="Intro Pro"/>
              <a:ea typeface="Intro Pro"/>
              <a:cs typeface="Intro Pro"/>
              <a:sym typeface="Intro Pro"/>
            </a:endParaRPr>
          </a:p>
          <a:p>
            <a:pPr algn="l">
              <a:lnSpc>
                <a:spcPts val="2723"/>
              </a:lnSpc>
            </a:pPr>
            <a:endParaRPr lang="en-US" sz="845">
              <a:solidFill>
                <a:srgbClr val="000000"/>
              </a:solidFill>
              <a:latin typeface="Intro Pro"/>
              <a:ea typeface="Intro Pro"/>
              <a:cs typeface="Intro Pro"/>
              <a:sym typeface="Intro Pro"/>
            </a:endParaRPr>
          </a:p>
          <a:p>
            <a:pPr algn="ctr">
              <a:lnSpc>
                <a:spcPts val="2723"/>
              </a:lnSpc>
            </a:pPr>
            <a:endParaRPr lang="en-US" sz="845">
              <a:solidFill>
                <a:srgbClr val="000000"/>
              </a:solidFill>
              <a:latin typeface="Intro Pro"/>
              <a:ea typeface="Intro Pro"/>
              <a:cs typeface="Intro Pro"/>
              <a:sym typeface="Intro Pro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4264278" y="6372875"/>
            <a:ext cx="2406112" cy="35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Technology 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228604" y="8852624"/>
            <a:ext cx="2406112" cy="306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17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Contact Information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228604" y="9238913"/>
            <a:ext cx="2486209" cy="39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frankmo@richmond.k12.ga.us</a:t>
            </a:r>
          </a:p>
          <a:p>
            <a:pPr algn="ctr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(706) 796-4952|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555228" y="3140973"/>
            <a:ext cx="1802878" cy="2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Composition Notebook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555228" y="3628849"/>
            <a:ext cx="1657629" cy="2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Notebook paper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563529" y="4092889"/>
            <a:ext cx="1657629" cy="2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Pencils &amp; pens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555228" y="4556929"/>
            <a:ext cx="2079487" cy="2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Colored pencils or markers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555228" y="5006951"/>
            <a:ext cx="2079487" cy="2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Glue Stick &amp; scissors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52502" y="1055154"/>
            <a:ext cx="6054996" cy="599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6"/>
              </a:lnSpc>
            </a:pPr>
            <a:r>
              <a:rPr lang="en-US" sz="3404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Social Studies 7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576944" y="1673322"/>
            <a:ext cx="2406112" cy="35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 Ms. Franklin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4248" y="2963021"/>
            <a:ext cx="2445989" cy="2898652"/>
            <a:chOff x="0" y="0"/>
            <a:chExt cx="812800" cy="9632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963219"/>
            </a:xfrm>
            <a:custGeom>
              <a:avLst/>
              <a:gdLst/>
              <a:ahLst/>
              <a:cxnLst/>
              <a:rect l="l" t="t" r="r" b="b"/>
              <a:pathLst>
                <a:path w="812800" h="963219">
                  <a:moveTo>
                    <a:pt x="0" y="0"/>
                  </a:moveTo>
                  <a:lnTo>
                    <a:pt x="812800" y="0"/>
                  </a:lnTo>
                  <a:lnTo>
                    <a:pt x="812800" y="963219"/>
                  </a:lnTo>
                  <a:lnTo>
                    <a:pt x="0" y="963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991794"/>
            </a:xfrm>
            <a:prstGeom prst="rect">
              <a:avLst/>
            </a:prstGeom>
          </p:spPr>
          <p:txBody>
            <a:bodyPr lIns="53290" tIns="53290" rIns="53290" bIns="53290" rtlCol="0" anchor="ctr"/>
            <a:lstStyle/>
            <a:p>
              <a:pPr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6634716" y="9184106"/>
            <a:ext cx="733482" cy="796181"/>
          </a:xfrm>
          <a:custGeom>
            <a:avLst/>
            <a:gdLst/>
            <a:ahLst/>
            <a:cxnLst/>
            <a:rect l="l" t="t" r="r" b="b"/>
            <a:pathLst>
              <a:path w="733482" h="796181">
                <a:moveTo>
                  <a:pt x="733482" y="0"/>
                </a:moveTo>
                <a:lnTo>
                  <a:pt x="0" y="0"/>
                </a:lnTo>
                <a:lnTo>
                  <a:pt x="0" y="796181"/>
                </a:lnTo>
                <a:lnTo>
                  <a:pt x="733482" y="796181"/>
                </a:lnTo>
                <a:lnTo>
                  <a:pt x="7334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02618" y="6845703"/>
            <a:ext cx="6235218" cy="1631847"/>
            <a:chOff x="0" y="0"/>
            <a:chExt cx="2234561" cy="5848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4561" cy="584817"/>
            </a:xfrm>
            <a:custGeom>
              <a:avLst/>
              <a:gdLst/>
              <a:ahLst/>
              <a:cxnLst/>
              <a:rect l="l" t="t" r="r" b="b"/>
              <a:pathLst>
                <a:path w="2234561" h="584817">
                  <a:moveTo>
                    <a:pt x="0" y="0"/>
                  </a:moveTo>
                  <a:lnTo>
                    <a:pt x="2234561" y="0"/>
                  </a:lnTo>
                  <a:lnTo>
                    <a:pt x="2234561" y="584817"/>
                  </a:lnTo>
                  <a:lnTo>
                    <a:pt x="0" y="5848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234561" cy="613392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1883"/>
                </a:lnSpc>
              </a:pPr>
              <a:r>
                <a:rPr lang="en-US" sz="1345">
                  <a:solidFill>
                    <a:srgbClr val="000000"/>
                  </a:solidFill>
                  <a:latin typeface="Intro Pro"/>
                  <a:ea typeface="Intro Pro"/>
                  <a:cs typeface="Intro Pro"/>
                  <a:sym typeface="Intro Pro"/>
                </a:rPr>
                <a:t>Work submitted after the due date is considered late. You will have 5 days to complete assignments. After 5 days, scores will result in a zero.</a:t>
              </a:r>
            </a:p>
            <a:p>
              <a:pPr algn="ctr">
                <a:lnSpc>
                  <a:spcPts val="1883"/>
                </a:lnSpc>
              </a:pPr>
              <a:endParaRPr lang="en-US" sz="13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endParaRPr>
            </a:p>
            <a:p>
              <a:pPr algn="ctr">
                <a:lnSpc>
                  <a:spcPts val="1883"/>
                </a:lnSpc>
              </a:pPr>
              <a:endParaRPr lang="en-US" sz="1345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319016" y="1877163"/>
            <a:ext cx="678237" cy="927504"/>
          </a:xfrm>
          <a:custGeom>
            <a:avLst/>
            <a:gdLst/>
            <a:ahLst/>
            <a:cxnLst/>
            <a:rect l="l" t="t" r="r" b="b"/>
            <a:pathLst>
              <a:path w="678237" h="927504">
                <a:moveTo>
                  <a:pt x="0" y="0"/>
                </a:moveTo>
                <a:lnTo>
                  <a:pt x="678237" y="0"/>
                </a:lnTo>
                <a:lnTo>
                  <a:pt x="678237" y="927504"/>
                </a:lnTo>
                <a:lnTo>
                  <a:pt x="0" y="927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10571" y="6058813"/>
            <a:ext cx="1313526" cy="295543"/>
          </a:xfrm>
          <a:custGeom>
            <a:avLst/>
            <a:gdLst/>
            <a:ahLst/>
            <a:cxnLst/>
            <a:rect l="l" t="t" r="r" b="b"/>
            <a:pathLst>
              <a:path w="1313526" h="295543">
                <a:moveTo>
                  <a:pt x="0" y="0"/>
                </a:moveTo>
                <a:lnTo>
                  <a:pt x="1313526" y="0"/>
                </a:lnTo>
                <a:lnTo>
                  <a:pt x="1313526" y="295543"/>
                </a:lnTo>
                <a:lnTo>
                  <a:pt x="0" y="295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4293" y="6562093"/>
            <a:ext cx="852960" cy="567219"/>
          </a:xfrm>
          <a:custGeom>
            <a:avLst/>
            <a:gdLst/>
            <a:ahLst/>
            <a:cxnLst/>
            <a:rect l="l" t="t" r="r" b="b"/>
            <a:pathLst>
              <a:path w="852960" h="567219">
                <a:moveTo>
                  <a:pt x="0" y="0"/>
                </a:moveTo>
                <a:lnTo>
                  <a:pt x="852960" y="0"/>
                </a:lnTo>
                <a:lnTo>
                  <a:pt x="852960" y="567219"/>
                </a:lnTo>
                <a:lnTo>
                  <a:pt x="0" y="5672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223566" y="249323"/>
            <a:ext cx="8076030" cy="671262"/>
            <a:chOff x="0" y="0"/>
            <a:chExt cx="2894267" cy="2405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94267" cy="240565"/>
            </a:xfrm>
            <a:custGeom>
              <a:avLst/>
              <a:gdLst/>
              <a:ahLst/>
              <a:cxnLst/>
              <a:rect l="l" t="t" r="r" b="b"/>
              <a:pathLst>
                <a:path w="2894267" h="240565">
                  <a:moveTo>
                    <a:pt x="0" y="0"/>
                  </a:moveTo>
                  <a:lnTo>
                    <a:pt x="2894267" y="0"/>
                  </a:lnTo>
                  <a:lnTo>
                    <a:pt x="2894267" y="240565"/>
                  </a:lnTo>
                  <a:lnTo>
                    <a:pt x="0" y="240565"/>
                  </a:lnTo>
                  <a:close/>
                </a:path>
              </a:pathLst>
            </a:custGeom>
            <a:solidFill>
              <a:srgbClr val="FBB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894267" cy="297715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72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026890" y="1531508"/>
            <a:ext cx="1088754" cy="1102789"/>
          </a:xfrm>
          <a:custGeom>
            <a:avLst/>
            <a:gdLst/>
            <a:ahLst/>
            <a:cxnLst/>
            <a:rect l="l" t="t" r="r" b="b"/>
            <a:pathLst>
              <a:path w="1088754" h="1102789">
                <a:moveTo>
                  <a:pt x="0" y="0"/>
                </a:moveTo>
                <a:lnTo>
                  <a:pt x="1088754" y="0"/>
                </a:lnTo>
                <a:lnTo>
                  <a:pt x="1088754" y="1102789"/>
                </a:lnTo>
                <a:lnTo>
                  <a:pt x="0" y="11027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75060" y="2954757"/>
            <a:ext cx="6545595" cy="3606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en-US" sz="1167" b="1">
                <a:solidFill>
                  <a:srgbClr val="0000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Minor Grades: 60%</a:t>
            </a:r>
          </a:p>
          <a:p>
            <a:pPr marL="252001" lvl="1" indent="-126000" algn="l">
              <a:lnSpc>
                <a:spcPts val="1575"/>
              </a:lnSpc>
              <a:buFont typeface="Arial"/>
              <a:buChar char="•"/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Examples: Classwork, quizzes, labs and other graded assignments.</a:t>
            </a:r>
          </a:p>
          <a:p>
            <a:pPr marL="252001" lvl="1" indent="-126000" algn="l">
              <a:lnSpc>
                <a:spcPts val="1575"/>
              </a:lnSpc>
              <a:buFont typeface="Arial"/>
              <a:buChar char="•"/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Minimum number of major grades per 6 week progress report period=2</a:t>
            </a:r>
          </a:p>
          <a:p>
            <a:pPr algn="l">
              <a:lnSpc>
                <a:spcPts val="1575"/>
              </a:lnSpc>
            </a:pPr>
            <a:endParaRPr lang="en-US" sz="1167">
              <a:solidFill>
                <a:srgbClr val="000000"/>
              </a:solidFill>
              <a:latin typeface="Intro Pro"/>
              <a:ea typeface="Intro Pro"/>
              <a:cs typeface="Intro Pro"/>
              <a:sym typeface="Intro Pro"/>
            </a:endParaRPr>
          </a:p>
          <a:p>
            <a:pPr algn="l">
              <a:lnSpc>
                <a:spcPts val="1575"/>
              </a:lnSpc>
            </a:pPr>
            <a:r>
              <a:rPr lang="en-US" sz="1167" b="1">
                <a:solidFill>
                  <a:srgbClr val="0000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Major grades: 40%</a:t>
            </a:r>
          </a:p>
          <a:p>
            <a:pPr marL="252001" lvl="1" indent="-126000" algn="l">
              <a:lnSpc>
                <a:spcPts val="1575"/>
              </a:lnSpc>
              <a:buFont typeface="Arial"/>
              <a:buChar char="•"/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Examples: unit tests, essays, research papers, project-based assignments, and other culminating assignments.</a:t>
            </a:r>
          </a:p>
          <a:p>
            <a:pPr marL="252001" lvl="1" indent="-126000" algn="l">
              <a:lnSpc>
                <a:spcPts val="1575"/>
              </a:lnSpc>
              <a:buFont typeface="Arial"/>
              <a:buChar char="•"/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Minimum number of major grades per 6 week progress report period=2</a:t>
            </a:r>
          </a:p>
          <a:p>
            <a:pPr marL="252001" lvl="1" indent="-126000" algn="l">
              <a:lnSpc>
                <a:spcPts val="1575"/>
              </a:lnSpc>
              <a:buFont typeface="Arial"/>
              <a:buChar char="•"/>
            </a:pPr>
            <a:endParaRPr lang="en-US" sz="1167">
              <a:solidFill>
                <a:srgbClr val="000000"/>
              </a:solidFill>
              <a:latin typeface="Intro Pro"/>
              <a:ea typeface="Intro Pro"/>
              <a:cs typeface="Intro Pro"/>
              <a:sym typeface="Intro Pro"/>
            </a:endParaRPr>
          </a:p>
          <a:p>
            <a:pPr algn="l">
              <a:lnSpc>
                <a:spcPts val="1575"/>
              </a:lnSpc>
            </a:pPr>
            <a:r>
              <a:rPr lang="en-US" sz="1167" b="1">
                <a:solidFill>
                  <a:srgbClr val="0000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Grading Scale</a:t>
            </a:r>
          </a:p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100-90= A</a:t>
            </a:r>
          </a:p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89-80=  B</a:t>
            </a:r>
          </a:p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79-75=   C</a:t>
            </a:r>
          </a:p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74-70=   D</a:t>
            </a:r>
          </a:p>
          <a:p>
            <a:pPr algn="l">
              <a:lnSpc>
                <a:spcPts val="1575"/>
              </a:lnSpc>
            </a:pPr>
            <a:r>
              <a:rPr lang="en-US" sz="1167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Below 70= F</a:t>
            </a:r>
          </a:p>
          <a:p>
            <a:pPr algn="l">
              <a:lnSpc>
                <a:spcPts val="1575"/>
              </a:lnSpc>
            </a:pPr>
            <a:r>
              <a:rPr lang="en-US" sz="1167" b="1">
                <a:solidFill>
                  <a:srgbClr val="0000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Grades with a 60, check the notes in the gradebook.</a:t>
            </a:r>
          </a:p>
          <a:p>
            <a:pPr algn="l">
              <a:lnSpc>
                <a:spcPts val="1575"/>
              </a:lnSpc>
            </a:pPr>
            <a:endParaRPr lang="en-US" sz="1167" b="1">
              <a:solidFill>
                <a:srgbClr val="000000"/>
              </a:solidFill>
              <a:latin typeface="Intro Pro Bold"/>
              <a:ea typeface="Intro Pro Bold"/>
              <a:cs typeface="Intro Pro Bold"/>
              <a:sym typeface="Intro Pro Bold"/>
            </a:endParaRPr>
          </a:p>
          <a:p>
            <a:pPr algn="l">
              <a:lnSpc>
                <a:spcPts val="1575"/>
              </a:lnSpc>
            </a:pPr>
            <a:endParaRPr lang="en-US" sz="1167" b="1">
              <a:solidFill>
                <a:srgbClr val="000000"/>
              </a:solidFill>
              <a:latin typeface="Intro Pro Bold"/>
              <a:ea typeface="Intro Pro Bold"/>
              <a:cs typeface="Intro Pro Bold"/>
              <a:sym typeface="Intro Pr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76558" y="2283765"/>
            <a:ext cx="1924483" cy="35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Grading Policy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4899" y="6490434"/>
            <a:ext cx="3464349" cy="33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3"/>
              </a:lnSpc>
            </a:pPr>
            <a:r>
              <a:rPr lang="en-US" sz="1845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Late and make- up work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016" y="8658524"/>
            <a:ext cx="7363417" cy="175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b="1">
                <a:solidFill>
                  <a:srgbClr val="000000"/>
                </a:solidFill>
                <a:latin typeface="Intro Pro Heavy"/>
                <a:ea typeface="Intro Pro Heavy"/>
                <a:cs typeface="Intro Pro Heavy"/>
                <a:sym typeface="Intro Pro Heavy"/>
              </a:rPr>
              <a:t>Sign and Return:</a:t>
            </a:r>
          </a:p>
          <a:p>
            <a:pPr algn="l">
              <a:lnSpc>
                <a:spcPts val="1751"/>
              </a:lnSpc>
            </a:pPr>
            <a:r>
              <a:rPr lang="en-US" sz="1251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Please sign below to indicate you have read and reviewed the class expectations and overview in the syllabus.</a:t>
            </a:r>
          </a:p>
          <a:p>
            <a:pPr algn="l">
              <a:lnSpc>
                <a:spcPts val="1751"/>
              </a:lnSpc>
            </a:pPr>
            <a:endParaRPr lang="en-US" sz="1251">
              <a:solidFill>
                <a:srgbClr val="000000"/>
              </a:solidFill>
              <a:latin typeface="Intro Pro"/>
              <a:ea typeface="Intro Pro"/>
              <a:cs typeface="Intro Pro"/>
              <a:sym typeface="Intro Pro"/>
            </a:endParaRPr>
          </a:p>
          <a:p>
            <a:pPr algn="l">
              <a:lnSpc>
                <a:spcPts val="1751"/>
              </a:lnSpc>
            </a:pPr>
            <a:endParaRPr lang="en-US" sz="1251">
              <a:solidFill>
                <a:srgbClr val="000000"/>
              </a:solidFill>
              <a:latin typeface="Intro Pro"/>
              <a:ea typeface="Intro Pro"/>
              <a:cs typeface="Intro Pro"/>
              <a:sym typeface="Intro Pro"/>
            </a:endParaRPr>
          </a:p>
          <a:p>
            <a:pPr algn="l">
              <a:lnSpc>
                <a:spcPts val="1751"/>
              </a:lnSpc>
            </a:pPr>
            <a:r>
              <a:rPr lang="en-US" sz="1251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________________________                   _______________________            </a:t>
            </a:r>
          </a:p>
          <a:p>
            <a:pPr algn="l">
              <a:lnSpc>
                <a:spcPts val="1751"/>
              </a:lnSpc>
            </a:pPr>
            <a:r>
              <a:rPr lang="en-US" sz="1251">
                <a:solidFill>
                  <a:srgbClr val="000000"/>
                </a:solidFill>
                <a:latin typeface="Intro Pro"/>
                <a:ea typeface="Intro Pro"/>
                <a:cs typeface="Intro Pro"/>
                <a:sym typeface="Intro Pro"/>
              </a:rPr>
              <a:t>Student Name                                                           Parent Name</a:t>
            </a:r>
          </a:p>
          <a:p>
            <a:pPr algn="l">
              <a:lnSpc>
                <a:spcPts val="1751"/>
              </a:lnSpc>
            </a:pPr>
            <a:endParaRPr lang="en-US" sz="1251">
              <a:solidFill>
                <a:srgbClr val="000000"/>
              </a:solidFill>
              <a:latin typeface="Intro Pro"/>
              <a:ea typeface="Intro Pro"/>
              <a:cs typeface="Intro Pro"/>
              <a:sym typeface="Intro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Custom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Intro Pro Heavy</vt:lpstr>
      <vt:lpstr>Calibri</vt:lpstr>
      <vt:lpstr>Arial</vt:lpstr>
      <vt:lpstr>Intro Pro</vt:lpstr>
      <vt:lpstr>Intro Pro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Abstract Meet the Teacher A4 Doc</dc:title>
  <dc:creator>Franklin, Monica</dc:creator>
  <cp:lastModifiedBy>Franklin, Monica</cp:lastModifiedBy>
  <cp:revision>2</cp:revision>
  <dcterms:created xsi:type="dcterms:W3CDTF">2006-08-16T00:00:00Z</dcterms:created>
  <dcterms:modified xsi:type="dcterms:W3CDTF">2025-07-30T18:08:36Z</dcterms:modified>
  <dc:identifier>DAGM_zmqcwY</dc:identifier>
</cp:coreProperties>
</file>